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1" r:id="rId6"/>
    <p:sldId id="262" r:id="rId7"/>
    <p:sldId id="263" r:id="rId8"/>
    <p:sldId id="264" r:id="rId9"/>
    <p:sldId id="260"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67794" autoAdjust="0"/>
  </p:normalViewPr>
  <p:slideViewPr>
    <p:cSldViewPr>
      <p:cViewPr varScale="1">
        <p:scale>
          <a:sx n="49" d="100"/>
          <a:sy n="49" d="100"/>
        </p:scale>
        <p:origin x="-201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7994AF1-92E2-4074-A1F1-B68B4FD02D21}" type="datetimeFigureOut">
              <a:rPr lang="ar-IQ" smtClean="0"/>
              <a:t>02/03/1440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2A23273-BACA-4193-AA69-19CC280E1666}" type="slidenum">
              <a:rPr lang="ar-IQ" smtClean="0"/>
              <a:t>‹#›</a:t>
            </a:fld>
            <a:endParaRPr lang="ar-IQ"/>
          </a:p>
        </p:txBody>
      </p:sp>
    </p:spTree>
    <p:extLst>
      <p:ext uri="{BB962C8B-B14F-4D97-AF65-F5344CB8AC3E}">
        <p14:creationId xmlns:p14="http://schemas.microsoft.com/office/powerpoint/2010/main" val="16832236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11/10/2018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0.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1413064"/>
            <a:ext cx="8136904" cy="4031873"/>
          </a:xfrm>
          <a:prstGeom prst="rect">
            <a:avLst/>
          </a:prstGeom>
        </p:spPr>
        <p:txBody>
          <a:bodyPr wrap="square">
            <a:spAutoFit/>
          </a:bodyPr>
          <a:lstStyle/>
          <a:p>
            <a:pPr lvl="0"/>
            <a:r>
              <a:rPr lang="en-US" sz="3200" b="1" dirty="0" err="1">
                <a:solidFill>
                  <a:srgbClr val="7030A0"/>
                </a:solidFill>
              </a:rPr>
              <a:t>Lec</a:t>
            </a:r>
            <a:r>
              <a:rPr lang="en-US" sz="3200" b="1" dirty="0">
                <a:solidFill>
                  <a:srgbClr val="7030A0"/>
                </a:solidFill>
              </a:rPr>
              <a:t> </a:t>
            </a:r>
            <a:r>
              <a:rPr lang="en-US" sz="3200" b="1" dirty="0" smtClean="0">
                <a:solidFill>
                  <a:srgbClr val="7030A0"/>
                </a:solidFill>
              </a:rPr>
              <a:t>5                                                         4th </a:t>
            </a:r>
            <a:r>
              <a:rPr lang="en-US" sz="3200" b="1" dirty="0">
                <a:solidFill>
                  <a:srgbClr val="7030A0"/>
                </a:solidFill>
              </a:rPr>
              <a:t>stage</a:t>
            </a:r>
          </a:p>
          <a:p>
            <a:pPr lvl="0"/>
            <a:endParaRPr lang="en-US" sz="3200" b="1" dirty="0">
              <a:solidFill>
                <a:srgbClr val="7030A0"/>
              </a:solidFill>
            </a:endParaRPr>
          </a:p>
          <a:p>
            <a:pPr lvl="0"/>
            <a:r>
              <a:rPr lang="en-US" sz="3200" b="1" dirty="0">
                <a:solidFill>
                  <a:srgbClr val="7030A0"/>
                </a:solidFill>
              </a:rPr>
              <a:t> </a:t>
            </a:r>
          </a:p>
          <a:p>
            <a:pPr lvl="0"/>
            <a:r>
              <a:rPr lang="en-US" sz="3200" b="1" dirty="0">
                <a:solidFill>
                  <a:srgbClr val="C00000"/>
                </a:solidFill>
              </a:rPr>
              <a:t>Organic Pharmaceutical  Chemistry </a:t>
            </a:r>
            <a:r>
              <a:rPr lang="en-US" sz="3200" b="1" dirty="0" smtClean="0">
                <a:solidFill>
                  <a:srgbClr val="C00000"/>
                </a:solidFill>
              </a:rPr>
              <a:t>II</a:t>
            </a:r>
            <a:endParaRPr lang="en-US" sz="3200" b="1" dirty="0">
              <a:solidFill>
                <a:srgbClr val="C00000"/>
              </a:solidFill>
            </a:endParaRPr>
          </a:p>
          <a:p>
            <a:pPr lvl="0"/>
            <a:endParaRPr lang="en-US" sz="3200" b="1" dirty="0">
              <a:solidFill>
                <a:srgbClr val="C00000"/>
              </a:solidFill>
            </a:endParaRPr>
          </a:p>
          <a:p>
            <a:pPr lvl="0"/>
            <a:r>
              <a:rPr lang="en-US" sz="3200" b="1" dirty="0">
                <a:solidFill>
                  <a:srgbClr val="C00000"/>
                </a:solidFill>
              </a:rPr>
              <a:t>                         </a:t>
            </a:r>
            <a:r>
              <a:rPr lang="en-US" sz="3200" b="1" dirty="0" smtClean="0">
                <a:solidFill>
                  <a:srgbClr val="C00000"/>
                </a:solidFill>
              </a:rPr>
              <a:t>2018-2019</a:t>
            </a:r>
          </a:p>
          <a:p>
            <a:pPr lvl="0"/>
            <a:r>
              <a:rPr lang="en-US" sz="3200" b="1" dirty="0" smtClean="0">
                <a:solidFill>
                  <a:srgbClr val="002060"/>
                </a:solidFill>
                <a:cs typeface="Times New Roman"/>
              </a:rPr>
              <a:t>Assist prof. </a:t>
            </a:r>
            <a:r>
              <a:rPr lang="en-US" sz="3200" b="1" dirty="0" err="1" smtClean="0">
                <a:solidFill>
                  <a:srgbClr val="002060"/>
                </a:solidFill>
                <a:cs typeface="Times New Roman"/>
              </a:rPr>
              <a:t>Dr.Rita</a:t>
            </a:r>
            <a:r>
              <a:rPr lang="en-US" sz="3200" b="1" dirty="0" smtClean="0">
                <a:solidFill>
                  <a:srgbClr val="002060"/>
                </a:solidFill>
                <a:cs typeface="Times New Roman"/>
              </a:rPr>
              <a:t> Sabah Elias</a:t>
            </a:r>
          </a:p>
          <a:p>
            <a:pPr lvl="0"/>
            <a:r>
              <a:rPr lang="en-US" sz="3200" b="1" dirty="0" smtClean="0">
                <a:solidFill>
                  <a:srgbClr val="002060"/>
                </a:solidFill>
                <a:cs typeface="Times New Roman"/>
              </a:rPr>
              <a:t>College of Pharmacy, university of </a:t>
            </a:r>
            <a:r>
              <a:rPr lang="en-US" sz="3200" b="1" dirty="0" err="1" smtClean="0">
                <a:solidFill>
                  <a:srgbClr val="002060"/>
                </a:solidFill>
                <a:cs typeface="Times New Roman"/>
              </a:rPr>
              <a:t>Basrah</a:t>
            </a:r>
            <a:r>
              <a:rPr lang="en-US" sz="3200" b="1" dirty="0" smtClean="0">
                <a:solidFill>
                  <a:srgbClr val="002060"/>
                </a:solidFill>
                <a:cs typeface="Times New Roman"/>
              </a:rPr>
              <a:t> </a:t>
            </a:r>
            <a:endParaRPr lang="ar-IQ" sz="3200" b="1" dirty="0">
              <a:solidFill>
                <a:srgbClr val="002060"/>
              </a:solidFill>
              <a:cs typeface="Times New Roman"/>
            </a:endParaRPr>
          </a:p>
        </p:txBody>
      </p:sp>
    </p:spTree>
    <p:extLst>
      <p:ext uri="{BB962C8B-B14F-4D97-AF65-F5344CB8AC3E}">
        <p14:creationId xmlns:p14="http://schemas.microsoft.com/office/powerpoint/2010/main" val="1728746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424936" cy="6801862"/>
          </a:xfrm>
          <a:prstGeom prst="rect">
            <a:avLst/>
          </a:prstGeom>
        </p:spPr>
        <p:txBody>
          <a:bodyPr wrap="square">
            <a:spAutoFit/>
          </a:bodyPr>
          <a:lstStyle/>
          <a:p>
            <a:pPr>
              <a:spcAft>
                <a:spcPts val="0"/>
              </a:spcAft>
            </a:pPr>
            <a:r>
              <a:rPr lang="en-US" sz="2400" b="1" dirty="0" err="1">
                <a:solidFill>
                  <a:srgbClr val="FF0000"/>
                </a:solidFill>
                <a:latin typeface="Times New Roman"/>
                <a:ea typeface="Calibri"/>
                <a:cs typeface="+mj-cs"/>
              </a:rPr>
              <a:t>Portoghese</a:t>
            </a:r>
            <a:r>
              <a:rPr lang="en-US" sz="2400" b="1" dirty="0">
                <a:solidFill>
                  <a:srgbClr val="FF0000"/>
                </a:solidFill>
                <a:latin typeface="Times New Roman"/>
                <a:ea typeface="Calibri"/>
                <a:cs typeface="+mj-cs"/>
              </a:rPr>
              <a:t>  hypothesis </a:t>
            </a:r>
            <a:endParaRPr lang="en-US" sz="2400" dirty="0">
              <a:ea typeface="Calibri"/>
              <a:cs typeface="+mj-cs"/>
            </a:endParaRPr>
          </a:p>
          <a:p>
            <a:pPr>
              <a:spcAft>
                <a:spcPts val="0"/>
              </a:spcAft>
            </a:pPr>
            <a:endParaRPr lang="en-US" sz="2400" dirty="0">
              <a:ea typeface="Calibri"/>
              <a:cs typeface="+mj-cs"/>
            </a:endParaRPr>
          </a:p>
          <a:p>
            <a:pPr>
              <a:spcAft>
                <a:spcPts val="0"/>
              </a:spcAft>
            </a:pPr>
            <a:r>
              <a:rPr lang="en-US" sz="2400" b="1" dirty="0">
                <a:latin typeface="Times New Roman"/>
                <a:ea typeface="Calibri"/>
                <a:cs typeface="+mj-cs"/>
              </a:rPr>
              <a:t>This hypothesis is based on the established ability of enzymes and other types of macromolecules to undergo conformational change on interaction with small molecules (substrates or drugs). The fact that configurationally unrelated analgesics can bind and exert activity, meaning that more than one mode of binding may be possible at the same receptor. Such different modes of binding may be due to differences in positional or conformational interactions with the receptor</a:t>
            </a:r>
            <a:r>
              <a:rPr lang="en-US" sz="2400" b="1" dirty="0" smtClean="0">
                <a:latin typeface="Times New Roman"/>
                <a:ea typeface="Calibri"/>
                <a:cs typeface="+mj-cs"/>
              </a:rPr>
              <a:t>.</a:t>
            </a:r>
            <a:r>
              <a:rPr lang="en-US" sz="2400" b="1" dirty="0">
                <a:latin typeface="Times New Roman"/>
                <a:ea typeface="Calibri"/>
                <a:cs typeface="Arial"/>
              </a:rPr>
              <a:t> </a:t>
            </a:r>
            <a:endParaRPr lang="en-US" sz="2400" b="1" dirty="0" smtClean="0">
              <a:latin typeface="Times New Roman"/>
              <a:ea typeface="Calibri"/>
              <a:cs typeface="Arial"/>
            </a:endParaRPr>
          </a:p>
          <a:p>
            <a:pPr>
              <a:spcAft>
                <a:spcPts val="0"/>
              </a:spcAft>
            </a:pPr>
            <a:endParaRPr lang="en-US" sz="2400" b="1" dirty="0">
              <a:latin typeface="Times New Roman"/>
              <a:ea typeface="Calibri"/>
              <a:cs typeface="Arial"/>
            </a:endParaRPr>
          </a:p>
          <a:p>
            <a:pPr>
              <a:spcAft>
                <a:spcPts val="0"/>
              </a:spcAft>
            </a:pPr>
            <a:r>
              <a:rPr lang="en-US" sz="2400" b="1" dirty="0" smtClean="0">
                <a:latin typeface="Times New Roman"/>
                <a:ea typeface="Calibri"/>
                <a:cs typeface="Arial"/>
              </a:rPr>
              <a:t>The </a:t>
            </a:r>
            <a:r>
              <a:rPr lang="en-US" sz="2400" b="1" dirty="0">
                <a:latin typeface="Times New Roman"/>
                <a:ea typeface="Calibri"/>
                <a:cs typeface="Arial"/>
              </a:rPr>
              <a:t>manner in which the hypothesis can be adapted to the </a:t>
            </a:r>
            <a:r>
              <a:rPr lang="en-US" sz="2400" b="1" dirty="0" err="1">
                <a:latin typeface="Times New Roman"/>
                <a:ea typeface="Calibri"/>
                <a:cs typeface="Arial"/>
              </a:rPr>
              <a:t>methadon</a:t>
            </a:r>
            <a:r>
              <a:rPr lang="en-US" sz="2400" b="1" dirty="0">
                <a:latin typeface="Times New Roman"/>
                <a:ea typeface="Calibri"/>
                <a:cs typeface="Arial"/>
              </a:rPr>
              <a:t> can be illustrated as follows:- </a:t>
            </a:r>
            <a:endParaRPr lang="en-US" sz="2400" b="1" dirty="0" smtClean="0">
              <a:latin typeface="Times New Roman"/>
              <a:ea typeface="Calibri"/>
              <a:cs typeface="Arial"/>
            </a:endParaRPr>
          </a:p>
          <a:p>
            <a:pPr>
              <a:spcAft>
                <a:spcPts val="0"/>
              </a:spcAft>
            </a:pPr>
            <a:endParaRPr lang="en-US" sz="2400" dirty="0">
              <a:ea typeface="Calibri"/>
              <a:cs typeface="Arial"/>
            </a:endParaRPr>
          </a:p>
          <a:p>
            <a:pPr>
              <a:spcAft>
                <a:spcPts val="0"/>
              </a:spcAft>
            </a:pPr>
            <a:r>
              <a:rPr lang="en-US" sz="2400" b="1" dirty="0">
                <a:latin typeface="Times New Roman"/>
                <a:ea typeface="Calibri"/>
                <a:cs typeface="Arial"/>
              </a:rPr>
              <a:t>Different polar groups in analgesic molecule may cause inversion in the </a:t>
            </a:r>
            <a:r>
              <a:rPr lang="en-US" sz="2400" b="1" dirty="0" err="1">
                <a:latin typeface="Times New Roman"/>
                <a:ea typeface="Calibri"/>
                <a:cs typeface="Arial"/>
              </a:rPr>
              <a:t>configurational</a:t>
            </a:r>
            <a:r>
              <a:rPr lang="en-US" sz="2400" b="1" dirty="0">
                <a:latin typeface="Times New Roman"/>
                <a:ea typeface="Calibri"/>
                <a:cs typeface="Arial"/>
              </a:rPr>
              <a:t> selectivity of an analgesic receptor.</a:t>
            </a:r>
            <a:endParaRPr lang="en-US" sz="2400" dirty="0">
              <a:ea typeface="Calibri"/>
              <a:cs typeface="Arial"/>
            </a:endParaRPr>
          </a:p>
          <a:p>
            <a:pPr>
              <a:spcAft>
                <a:spcPts val="0"/>
              </a:spcAft>
            </a:pPr>
            <a:endParaRPr lang="en-US" sz="2800" dirty="0">
              <a:ea typeface="Calibri"/>
              <a:cs typeface="+mj-cs"/>
            </a:endParaRPr>
          </a:p>
        </p:txBody>
      </p:sp>
    </p:spTree>
    <p:extLst>
      <p:ext uri="{BB962C8B-B14F-4D97-AF65-F5344CB8AC3E}">
        <p14:creationId xmlns:p14="http://schemas.microsoft.com/office/powerpoint/2010/main" val="1023022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2932205587"/>
              </p:ext>
            </p:extLst>
          </p:nvPr>
        </p:nvGraphicFramePr>
        <p:xfrm>
          <a:off x="0" y="476672"/>
          <a:ext cx="8697841" cy="6006554"/>
        </p:xfrm>
        <a:graphic>
          <a:graphicData uri="http://schemas.openxmlformats.org/presentationml/2006/ole">
            <mc:AlternateContent xmlns:mc="http://schemas.openxmlformats.org/markup-compatibility/2006">
              <mc:Choice xmlns:v="urn:schemas-microsoft-com:vml" Requires="v">
                <p:oleObj spid="_x0000_s83973" name="CS ChemDraw Drawing" r:id="rId3" imgW="6467760" imgH="4462560" progId="ChemDraw.Document.6.0">
                  <p:embed/>
                </p:oleObj>
              </mc:Choice>
              <mc:Fallback>
                <p:oleObj name="CS ChemDraw Drawing" r:id="rId3" imgW="6467760" imgH="446256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6672"/>
                        <a:ext cx="8697841" cy="6006554"/>
                      </a:xfrm>
                      <a:prstGeom prst="rect">
                        <a:avLst/>
                      </a:prstGeom>
                      <a:noFill/>
                    </p:spPr>
                  </p:pic>
                </p:oleObj>
              </mc:Fallback>
            </mc:AlternateContent>
          </a:graphicData>
        </a:graphic>
      </p:graphicFrame>
    </p:spTree>
    <p:extLst>
      <p:ext uri="{BB962C8B-B14F-4D97-AF65-F5344CB8AC3E}">
        <p14:creationId xmlns:p14="http://schemas.microsoft.com/office/powerpoint/2010/main" val="4178692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260648"/>
            <a:ext cx="8676456" cy="5262979"/>
          </a:xfrm>
          <a:prstGeom prst="rect">
            <a:avLst/>
          </a:prstGeom>
        </p:spPr>
        <p:txBody>
          <a:bodyPr wrap="square">
            <a:spAutoFit/>
          </a:bodyPr>
          <a:lstStyle/>
          <a:p>
            <a:pPr>
              <a:spcAft>
                <a:spcPts val="0"/>
              </a:spcAft>
            </a:pPr>
            <a:r>
              <a:rPr lang="en-US" sz="2800" b="1" dirty="0" err="1">
                <a:latin typeface="Times New Roman"/>
                <a:ea typeface="Calibri"/>
                <a:cs typeface="+mj-cs"/>
              </a:rPr>
              <a:t>Portoghese</a:t>
            </a:r>
            <a:r>
              <a:rPr lang="en-US" sz="2800" b="1" dirty="0">
                <a:latin typeface="Times New Roman"/>
                <a:ea typeface="Calibri"/>
                <a:cs typeface="+mj-cs"/>
              </a:rPr>
              <a:t> noted that in certain series, there was parallelism in the direction of activity when identical changes in N-substituents were made.  In others there appeared to be a </a:t>
            </a:r>
            <a:r>
              <a:rPr lang="en-US" sz="2800" b="1" dirty="0" err="1">
                <a:latin typeface="Times New Roman"/>
                <a:ea typeface="Calibri"/>
                <a:cs typeface="+mj-cs"/>
              </a:rPr>
              <a:t>nonparallelism</a:t>
            </a:r>
            <a:r>
              <a:rPr lang="en-US" sz="2800" b="1" dirty="0">
                <a:latin typeface="Times New Roman"/>
                <a:ea typeface="Calibri"/>
                <a:cs typeface="+mj-cs"/>
              </a:rPr>
              <a:t>. The parallelism and </a:t>
            </a:r>
            <a:r>
              <a:rPr lang="en-US" sz="2800" b="1" dirty="0" err="1">
                <a:latin typeface="Times New Roman"/>
                <a:ea typeface="Calibri"/>
                <a:cs typeface="+mj-cs"/>
              </a:rPr>
              <a:t>nonparallelism</a:t>
            </a:r>
            <a:r>
              <a:rPr lang="en-US" sz="2800" b="1" dirty="0">
                <a:latin typeface="Times New Roman"/>
                <a:ea typeface="Calibri"/>
                <a:cs typeface="+mj-cs"/>
              </a:rPr>
              <a:t> occur due to similar and dissimilar modes of binding</a:t>
            </a:r>
            <a:r>
              <a:rPr lang="en-US" sz="2800" b="1" dirty="0" smtClean="0">
                <a:latin typeface="Times New Roman"/>
                <a:ea typeface="Calibri"/>
                <a:cs typeface="+mj-cs"/>
              </a:rPr>
              <a:t>.</a:t>
            </a:r>
          </a:p>
          <a:p>
            <a:pPr>
              <a:spcAft>
                <a:spcPts val="0"/>
              </a:spcAft>
            </a:pPr>
            <a:endParaRPr lang="en-US" sz="2800" dirty="0">
              <a:ea typeface="Calibri"/>
              <a:cs typeface="+mj-cs"/>
            </a:endParaRPr>
          </a:p>
          <a:p>
            <a:pPr>
              <a:spcAft>
                <a:spcPts val="0"/>
              </a:spcAft>
            </a:pPr>
            <a:r>
              <a:rPr lang="en-US" sz="2800" b="1" dirty="0">
                <a:solidFill>
                  <a:srgbClr val="002060"/>
                </a:solidFill>
                <a:latin typeface="Times New Roman"/>
                <a:ea typeface="Calibri"/>
                <a:cs typeface="+mj-cs"/>
              </a:rPr>
              <a:t>This hypothesis liberalizes the concept of binding in that a response may be </a:t>
            </a:r>
            <a:r>
              <a:rPr lang="en-US" sz="2800" b="1" dirty="0" smtClean="0">
                <a:solidFill>
                  <a:srgbClr val="002060"/>
                </a:solidFill>
                <a:latin typeface="Times New Roman"/>
                <a:ea typeface="Calibri"/>
                <a:cs typeface="+mj-cs"/>
              </a:rPr>
              <a:t>obtained</a:t>
            </a:r>
            <a:r>
              <a:rPr lang="en-US" sz="2800" dirty="0" smtClean="0">
                <a:solidFill>
                  <a:srgbClr val="002060"/>
                </a:solidFill>
                <a:ea typeface="Calibri"/>
                <a:cs typeface="+mj-cs"/>
              </a:rPr>
              <a:t> </a:t>
            </a:r>
            <a:r>
              <a:rPr lang="en-US" sz="2800" b="1" dirty="0" smtClean="0">
                <a:solidFill>
                  <a:srgbClr val="002060"/>
                </a:solidFill>
                <a:latin typeface="Times New Roman"/>
                <a:ea typeface="Calibri"/>
                <a:cs typeface="+mj-cs"/>
              </a:rPr>
              <a:t>by </a:t>
            </a:r>
            <a:r>
              <a:rPr lang="en-US" sz="2800" b="1" dirty="0">
                <a:solidFill>
                  <a:srgbClr val="002060"/>
                </a:solidFill>
                <a:latin typeface="Times New Roman"/>
                <a:ea typeface="Calibri"/>
                <a:cs typeface="+mj-cs"/>
              </a:rPr>
              <a:t>two different molecules binding </a:t>
            </a:r>
            <a:r>
              <a:rPr lang="en-US" sz="2800" b="1" dirty="0" err="1">
                <a:solidFill>
                  <a:srgbClr val="002060"/>
                </a:solidFill>
                <a:latin typeface="Times New Roman"/>
                <a:ea typeface="Calibri"/>
                <a:cs typeface="+mj-cs"/>
              </a:rPr>
              <a:t>stereoselectively</a:t>
            </a:r>
            <a:r>
              <a:rPr lang="en-US" sz="2800" b="1" dirty="0">
                <a:solidFill>
                  <a:srgbClr val="002060"/>
                </a:solidFill>
                <a:latin typeface="Times New Roman"/>
                <a:ea typeface="Calibri"/>
                <a:cs typeface="+mj-cs"/>
              </a:rPr>
              <a:t> in two different precise modes at the same receptor. </a:t>
            </a:r>
            <a:endParaRPr lang="en-US" sz="2800" dirty="0">
              <a:solidFill>
                <a:srgbClr val="002060"/>
              </a:solidFill>
              <a:ea typeface="Calibri"/>
              <a:cs typeface="+mj-cs"/>
            </a:endParaRPr>
          </a:p>
          <a:p>
            <a:pPr>
              <a:spcAft>
                <a:spcPts val="0"/>
              </a:spcAft>
            </a:pPr>
            <a:r>
              <a:rPr lang="en-US" sz="2800" b="1" dirty="0">
                <a:solidFill>
                  <a:srgbClr val="002060"/>
                </a:solidFill>
                <a:latin typeface="Times New Roman"/>
                <a:ea typeface="Calibri"/>
                <a:cs typeface="+mj-cs"/>
              </a:rPr>
              <a:t> </a:t>
            </a:r>
            <a:endParaRPr lang="en-US" sz="2800" dirty="0">
              <a:solidFill>
                <a:srgbClr val="002060"/>
              </a:solidFill>
              <a:ea typeface="Calibri"/>
              <a:cs typeface="+mj-cs"/>
            </a:endParaRPr>
          </a:p>
        </p:txBody>
      </p:sp>
    </p:spTree>
    <p:extLst>
      <p:ext uri="{BB962C8B-B14F-4D97-AF65-F5344CB8AC3E}">
        <p14:creationId xmlns:p14="http://schemas.microsoft.com/office/powerpoint/2010/main" val="575621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9756" y="0"/>
            <a:ext cx="896448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 schematic representation of such different possible binding modes is shown bellow</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339802630"/>
              </p:ext>
            </p:extLst>
          </p:nvPr>
        </p:nvGraphicFramePr>
        <p:xfrm>
          <a:off x="563505" y="1339230"/>
          <a:ext cx="8016989" cy="5170140"/>
        </p:xfrm>
        <a:graphic>
          <a:graphicData uri="http://schemas.openxmlformats.org/presentationml/2006/ole">
            <mc:AlternateContent xmlns:mc="http://schemas.openxmlformats.org/markup-compatibility/2006">
              <mc:Choice xmlns:v="urn:schemas-microsoft-com:vml" Requires="v">
                <p:oleObj spid="_x0000_s84998" name="CS ChemDraw Drawing" r:id="rId3" imgW="6310503" imgH="4074795" progId="ChemDraw.Document.6.0">
                  <p:embed/>
                </p:oleObj>
              </mc:Choice>
              <mc:Fallback>
                <p:oleObj name="CS ChemDraw Drawing" r:id="rId3" imgW="6310503" imgH="407479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505" y="1339230"/>
                        <a:ext cx="8016989" cy="5170140"/>
                      </a:xfrm>
                      <a:prstGeom prst="rect">
                        <a:avLst/>
                      </a:prstGeom>
                      <a:noFill/>
                    </p:spPr>
                  </p:pic>
                </p:oleObj>
              </mc:Fallback>
            </mc:AlternateContent>
          </a:graphicData>
        </a:graphic>
      </p:graphicFrame>
      <p:sp>
        <p:nvSpPr>
          <p:cNvPr id="4" name="Rectangle 3"/>
          <p:cNvSpPr>
            <a:spLocks noChangeArrowheads="1"/>
          </p:cNvSpPr>
          <p:nvPr/>
        </p:nvSpPr>
        <p:spPr bwMode="auto">
          <a:xfrm>
            <a:off x="0" y="3467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07979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1683" y="620688"/>
            <a:ext cx="8964488" cy="4893647"/>
          </a:xfrm>
          <a:prstGeom prst="rect">
            <a:avLst/>
          </a:prstGeom>
        </p:spPr>
        <p:txBody>
          <a:bodyPr wrap="square">
            <a:spAutoFit/>
          </a:bodyPr>
          <a:lstStyle/>
          <a:p>
            <a:pPr>
              <a:spcAft>
                <a:spcPts val="0"/>
              </a:spcAft>
            </a:pPr>
            <a:r>
              <a:rPr lang="en-US" sz="2400" b="1" dirty="0">
                <a:latin typeface="Times New Roman"/>
                <a:ea typeface="Calibri"/>
                <a:cs typeface="Arial"/>
              </a:rPr>
              <a:t>If two different </a:t>
            </a:r>
            <a:r>
              <a:rPr lang="en-US" sz="2400" b="1" dirty="0" err="1">
                <a:latin typeface="Times New Roman"/>
                <a:ea typeface="Calibri"/>
                <a:cs typeface="Arial"/>
              </a:rPr>
              <a:t>analgesiophores</a:t>
            </a:r>
            <a:r>
              <a:rPr lang="en-US" sz="2400" b="1" dirty="0">
                <a:latin typeface="Times New Roman"/>
                <a:ea typeface="Calibri"/>
                <a:cs typeface="Arial"/>
              </a:rPr>
              <a:t> (the analgesic molecule</a:t>
            </a:r>
            <a:r>
              <a:rPr lang="en-US" sz="2400" dirty="0">
                <a:ea typeface="Calibri"/>
                <a:cs typeface="Arial"/>
              </a:rPr>
              <a:t> </a:t>
            </a:r>
            <a:r>
              <a:rPr lang="en-US" sz="2400" b="1" dirty="0">
                <a:latin typeface="Times New Roman"/>
                <a:ea typeface="Calibri"/>
                <a:cs typeface="Arial"/>
              </a:rPr>
              <a:t>minus the N-substituent. i.e., that portion of the molecule that gives the characteristic analgesic response) bearing</a:t>
            </a:r>
            <a:endParaRPr lang="en-US" sz="2400" dirty="0">
              <a:ea typeface="Calibri"/>
              <a:cs typeface="Arial"/>
            </a:endParaRPr>
          </a:p>
          <a:p>
            <a:pPr>
              <a:spcAft>
                <a:spcPts val="0"/>
              </a:spcAft>
            </a:pPr>
            <a:r>
              <a:rPr lang="en-US" sz="2400" b="1" dirty="0">
                <a:latin typeface="Times New Roman"/>
                <a:ea typeface="Calibri"/>
                <a:cs typeface="Arial"/>
              </a:rPr>
              <a:t>identical N-substituents are positioned on the receptor surface such that the N-substituent occupies essentially the same position, a similar pharmacological response is given. Thus, as one proceeds from one N-substituent to another, the response should likewise change, resulting in parallelism of effect. </a:t>
            </a:r>
            <a:endParaRPr lang="en-US" sz="2400" dirty="0">
              <a:ea typeface="Calibri"/>
              <a:cs typeface="Arial"/>
            </a:endParaRPr>
          </a:p>
          <a:p>
            <a:pPr>
              <a:spcAft>
                <a:spcPts val="0"/>
              </a:spcAft>
            </a:pPr>
            <a:r>
              <a:rPr lang="en-US" sz="2400" b="1" dirty="0">
                <a:latin typeface="Times New Roman"/>
                <a:ea typeface="Calibri"/>
                <a:cs typeface="Arial"/>
              </a:rPr>
              <a:t> </a:t>
            </a:r>
            <a:endParaRPr lang="en-US" sz="2400" dirty="0">
              <a:ea typeface="Calibri"/>
              <a:cs typeface="Arial"/>
            </a:endParaRPr>
          </a:p>
          <a:p>
            <a:pPr>
              <a:spcAft>
                <a:spcPts val="0"/>
              </a:spcAft>
            </a:pPr>
            <a:r>
              <a:rPr lang="en-US" sz="2400" b="1" dirty="0">
                <a:latin typeface="Times New Roman"/>
                <a:ea typeface="Calibri"/>
                <a:cs typeface="Arial"/>
              </a:rPr>
              <a:t>On the other hand, if two different </a:t>
            </a:r>
            <a:r>
              <a:rPr lang="en-US" sz="2400" b="1" dirty="0" err="1">
                <a:latin typeface="Times New Roman"/>
                <a:ea typeface="Calibri"/>
                <a:cs typeface="Arial"/>
              </a:rPr>
              <a:t>analgesiophores</a:t>
            </a:r>
            <a:r>
              <a:rPr lang="en-US" sz="2400" b="1" dirty="0">
                <a:latin typeface="Times New Roman"/>
                <a:ea typeface="Calibri"/>
                <a:cs typeface="Arial"/>
              </a:rPr>
              <a:t> are bound to the receptor such that the N- substituents are not arranged identically, there will be </a:t>
            </a:r>
            <a:r>
              <a:rPr lang="en-US" sz="2400" b="1" dirty="0" err="1">
                <a:latin typeface="Times New Roman"/>
                <a:ea typeface="Calibri"/>
                <a:cs typeface="Arial"/>
              </a:rPr>
              <a:t>nonidentical</a:t>
            </a:r>
            <a:r>
              <a:rPr lang="en-US" sz="2400" b="1" dirty="0">
                <a:latin typeface="Times New Roman"/>
                <a:ea typeface="Calibri"/>
                <a:cs typeface="Arial"/>
              </a:rPr>
              <a:t> responses to changing the N-substituent (i.e., a nonparallel response). </a:t>
            </a:r>
            <a:endParaRPr lang="en-US" sz="2400" dirty="0">
              <a:ea typeface="Calibri"/>
              <a:cs typeface="Arial"/>
            </a:endParaRPr>
          </a:p>
        </p:txBody>
      </p:sp>
    </p:spTree>
    <p:extLst>
      <p:ext uri="{BB962C8B-B14F-4D97-AF65-F5344CB8AC3E}">
        <p14:creationId xmlns:p14="http://schemas.microsoft.com/office/powerpoint/2010/main" val="1865973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3"/>
            <a:ext cx="8676456" cy="6740307"/>
          </a:xfrm>
          <a:prstGeom prst="rect">
            <a:avLst/>
          </a:prstGeom>
        </p:spPr>
        <p:txBody>
          <a:bodyPr wrap="square">
            <a:spAutoFit/>
          </a:bodyPr>
          <a:lstStyle/>
          <a:p>
            <a:pPr>
              <a:spcAft>
                <a:spcPts val="0"/>
              </a:spcAft>
            </a:pPr>
            <a:r>
              <a:rPr lang="en-US" sz="2400" b="1" dirty="0">
                <a:latin typeface="Times New Roman"/>
                <a:ea typeface="Calibri"/>
                <a:cs typeface="+mj-cs"/>
              </a:rPr>
              <a:t>Considerable evidence now demonstrates that multiple receptors exist.</a:t>
            </a:r>
            <a:endParaRPr lang="en-US" sz="2400" dirty="0">
              <a:ea typeface="Calibri"/>
              <a:cs typeface="+mj-cs"/>
            </a:endParaRPr>
          </a:p>
          <a:p>
            <a:pPr>
              <a:spcAft>
                <a:spcPts val="0"/>
              </a:spcAft>
            </a:pPr>
            <a:r>
              <a:rPr lang="en-US" sz="2400" b="1" dirty="0">
                <a:latin typeface="Times New Roman"/>
                <a:ea typeface="Calibri"/>
                <a:cs typeface="+mj-cs"/>
              </a:rPr>
              <a:t> </a:t>
            </a:r>
            <a:endParaRPr lang="en-US" sz="2400" dirty="0">
              <a:ea typeface="Calibri"/>
              <a:cs typeface="+mj-cs"/>
            </a:endParaRPr>
          </a:p>
          <a:p>
            <a:pPr>
              <a:spcAft>
                <a:spcPts val="0"/>
              </a:spcAft>
            </a:pPr>
            <a:r>
              <a:rPr lang="en-US" sz="2400" b="1" dirty="0">
                <a:latin typeface="Times New Roman"/>
                <a:ea typeface="Calibri"/>
                <a:cs typeface="+mj-cs"/>
              </a:rPr>
              <a:t> Martin has characterized and named these by responses to probe molecules: μ (mu) receptors for morphine-specific effects. δ (delta) for </a:t>
            </a:r>
            <a:r>
              <a:rPr lang="en-US" sz="2400" b="1" dirty="0" err="1">
                <a:latin typeface="Times New Roman"/>
                <a:ea typeface="Calibri"/>
                <a:cs typeface="+mj-cs"/>
              </a:rPr>
              <a:t>cyclazocine</a:t>
            </a:r>
            <a:r>
              <a:rPr lang="en-US" sz="2400" b="1" dirty="0">
                <a:latin typeface="Times New Roman"/>
                <a:ea typeface="Calibri"/>
                <a:cs typeface="+mj-cs"/>
              </a:rPr>
              <a:t>, and </a:t>
            </a:r>
            <a:r>
              <a:rPr lang="en-US" sz="2400" b="1" i="1" dirty="0" smtClean="0">
                <a:latin typeface="Times New Roman"/>
                <a:ea typeface="Calibri"/>
                <a:cs typeface="+mj-cs"/>
              </a:rPr>
              <a:t>K</a:t>
            </a:r>
            <a:r>
              <a:rPr lang="en-US" sz="2400" dirty="0" smtClean="0">
                <a:ea typeface="Calibri"/>
                <a:cs typeface="+mj-cs"/>
              </a:rPr>
              <a:t> </a:t>
            </a:r>
            <a:r>
              <a:rPr lang="en-US" sz="2400" b="1" dirty="0" smtClean="0">
                <a:latin typeface="Times New Roman"/>
                <a:ea typeface="Calibri"/>
                <a:cs typeface="+mj-cs"/>
              </a:rPr>
              <a:t>(kappa</a:t>
            </a:r>
            <a:r>
              <a:rPr lang="en-US" sz="2400" b="1" dirty="0">
                <a:latin typeface="Times New Roman"/>
                <a:ea typeface="Calibri"/>
                <a:cs typeface="+mj-cs"/>
              </a:rPr>
              <a:t>)  for </a:t>
            </a:r>
            <a:r>
              <a:rPr lang="en-US" sz="2400" b="1" dirty="0" err="1">
                <a:latin typeface="Times New Roman"/>
                <a:ea typeface="Calibri"/>
                <a:cs typeface="+mj-cs"/>
              </a:rPr>
              <a:t>ketocyclazocine</a:t>
            </a:r>
            <a:r>
              <a:rPr lang="en-US" sz="2400" b="1" dirty="0">
                <a:latin typeface="Times New Roman"/>
                <a:ea typeface="Calibri"/>
                <a:cs typeface="+mj-cs"/>
              </a:rPr>
              <a:t>. Various combinations of these in different tissues could be responsible for the varying effect observed</a:t>
            </a:r>
            <a:r>
              <a:rPr lang="en-US" sz="2400" b="1" dirty="0" smtClean="0">
                <a:latin typeface="Times New Roman"/>
                <a:ea typeface="Calibri"/>
                <a:cs typeface="+mj-cs"/>
              </a:rPr>
              <a:t>.</a:t>
            </a:r>
          </a:p>
          <a:p>
            <a:pPr>
              <a:spcAft>
                <a:spcPts val="0"/>
              </a:spcAft>
            </a:pPr>
            <a:endParaRPr lang="en-US" sz="2400" b="1" dirty="0" smtClean="0">
              <a:latin typeface="Times New Roman"/>
              <a:ea typeface="Calibri"/>
              <a:cs typeface="+mj-cs"/>
            </a:endParaRPr>
          </a:p>
          <a:p>
            <a:pPr>
              <a:spcAft>
                <a:spcPts val="0"/>
              </a:spcAft>
            </a:pPr>
            <a:r>
              <a:rPr lang="en-US" sz="2400" b="1" dirty="0">
                <a:latin typeface="Times New Roman"/>
                <a:ea typeface="Calibri"/>
                <a:cs typeface="Arial"/>
              </a:rPr>
              <a:t>Another important SAR study  development of highly active analgesics from the N-</a:t>
            </a:r>
            <a:r>
              <a:rPr lang="en-US" sz="2400" b="1" dirty="0" err="1">
                <a:latin typeface="Times New Roman"/>
                <a:ea typeface="Calibri"/>
                <a:cs typeface="Arial"/>
              </a:rPr>
              <a:t>allyl</a:t>
            </a:r>
            <a:r>
              <a:rPr lang="en-US" sz="2400" b="1" dirty="0">
                <a:latin typeface="Times New Roman"/>
                <a:ea typeface="Calibri"/>
                <a:cs typeface="Arial"/>
              </a:rPr>
              <a:t>-type derivatives that were once thought to be only morphine antagonists and devoid of analgesic</a:t>
            </a:r>
            <a:endParaRPr lang="en-US" sz="2400" dirty="0">
              <a:ea typeface="Calibri"/>
              <a:cs typeface="Arial"/>
            </a:endParaRPr>
          </a:p>
          <a:p>
            <a:pPr>
              <a:spcAft>
                <a:spcPts val="0"/>
              </a:spcAft>
            </a:pPr>
            <a:r>
              <a:rPr lang="en-US" sz="2400" b="1" dirty="0">
                <a:latin typeface="Times New Roman"/>
                <a:ea typeface="Calibri"/>
                <a:cs typeface="Arial"/>
              </a:rPr>
              <a:t>properties. </a:t>
            </a:r>
            <a:endParaRPr lang="en-US" sz="2400" dirty="0">
              <a:ea typeface="Calibri"/>
              <a:cs typeface="Arial"/>
            </a:endParaRPr>
          </a:p>
          <a:p>
            <a:pPr>
              <a:spcAft>
                <a:spcPts val="0"/>
              </a:spcAft>
            </a:pPr>
            <a:r>
              <a:rPr lang="en-US" sz="2400" b="1" dirty="0">
                <a:latin typeface="Times New Roman"/>
                <a:ea typeface="Calibri"/>
                <a:cs typeface="Arial"/>
              </a:rPr>
              <a:t>Most potent antagonist are </a:t>
            </a:r>
            <a:r>
              <a:rPr lang="en-US" sz="2400" b="1" dirty="0" err="1">
                <a:latin typeface="Times New Roman"/>
                <a:ea typeface="Calibri"/>
                <a:cs typeface="Arial"/>
              </a:rPr>
              <a:t>nalorphine</a:t>
            </a:r>
            <a:r>
              <a:rPr lang="en-US" sz="2400" b="1" dirty="0">
                <a:latin typeface="Times New Roman"/>
                <a:ea typeface="Calibri"/>
                <a:cs typeface="Arial"/>
              </a:rPr>
              <a:t> possess </a:t>
            </a:r>
            <a:r>
              <a:rPr lang="en-US" sz="2400" b="1" dirty="0" err="1">
                <a:latin typeface="Times New Roman"/>
                <a:ea typeface="Calibri"/>
                <a:cs typeface="Arial"/>
              </a:rPr>
              <a:t>psychomimetic</a:t>
            </a:r>
            <a:r>
              <a:rPr lang="en-US" sz="2400" b="1" dirty="0">
                <a:latin typeface="Times New Roman"/>
                <a:ea typeface="Calibri"/>
                <a:cs typeface="Arial"/>
              </a:rPr>
              <a:t> properties  while weaker antagonist are </a:t>
            </a:r>
            <a:r>
              <a:rPr lang="en-US" sz="2400" b="1" dirty="0" err="1">
                <a:latin typeface="Times New Roman"/>
                <a:ea typeface="Calibri"/>
                <a:cs typeface="Arial"/>
              </a:rPr>
              <a:t>petazocine</a:t>
            </a:r>
            <a:r>
              <a:rPr lang="en-US" sz="2400" b="1" dirty="0">
                <a:latin typeface="Times New Roman"/>
                <a:ea typeface="Calibri"/>
                <a:cs typeface="Arial"/>
              </a:rPr>
              <a:t> and </a:t>
            </a:r>
            <a:r>
              <a:rPr lang="en-US" sz="2400" b="1" dirty="0" err="1">
                <a:latin typeface="Times New Roman"/>
                <a:ea typeface="Calibri"/>
                <a:cs typeface="Arial"/>
              </a:rPr>
              <a:t>cyclazocine</a:t>
            </a:r>
            <a:r>
              <a:rPr lang="en-US" sz="2400" b="1" dirty="0">
                <a:latin typeface="Times New Roman"/>
                <a:ea typeface="Calibri"/>
                <a:cs typeface="Arial"/>
              </a:rPr>
              <a:t> are less potent with less </a:t>
            </a:r>
            <a:r>
              <a:rPr lang="en-US" sz="2400" b="1" dirty="0" err="1">
                <a:latin typeface="Times New Roman"/>
                <a:ea typeface="Calibri"/>
                <a:cs typeface="Arial"/>
              </a:rPr>
              <a:t>psychomimetic</a:t>
            </a:r>
            <a:r>
              <a:rPr lang="en-US" sz="2400" b="1" dirty="0">
                <a:latin typeface="Times New Roman"/>
                <a:ea typeface="Calibri"/>
                <a:cs typeface="Arial"/>
              </a:rPr>
              <a:t> properties so can be used.</a:t>
            </a:r>
            <a:endParaRPr lang="en-US" sz="2400" dirty="0">
              <a:ea typeface="Calibri"/>
              <a:cs typeface="Arial"/>
            </a:endParaRPr>
          </a:p>
          <a:p>
            <a:pPr>
              <a:spcAft>
                <a:spcPts val="0"/>
              </a:spcAft>
            </a:pPr>
            <a:endParaRPr lang="en-US" sz="2400" dirty="0">
              <a:ea typeface="Calibri"/>
              <a:cs typeface="+mj-cs"/>
            </a:endParaRPr>
          </a:p>
        </p:txBody>
      </p:sp>
    </p:spTree>
    <p:extLst>
      <p:ext uri="{BB962C8B-B14F-4D97-AF65-F5344CB8AC3E}">
        <p14:creationId xmlns:p14="http://schemas.microsoft.com/office/powerpoint/2010/main" val="2050739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96007"/>
            <a:ext cx="8280920" cy="6555641"/>
          </a:xfrm>
          <a:prstGeom prst="rect">
            <a:avLst/>
          </a:prstGeom>
        </p:spPr>
        <p:txBody>
          <a:bodyPr wrap="square">
            <a:spAutoFit/>
          </a:bodyPr>
          <a:lstStyle/>
          <a:p>
            <a:pPr algn="ctr">
              <a:spcAft>
                <a:spcPts val="0"/>
              </a:spcAft>
            </a:pPr>
            <a:r>
              <a:rPr lang="en-US" sz="2800" b="1" i="1" u="sng" dirty="0">
                <a:solidFill>
                  <a:srgbClr val="C00000"/>
                </a:solidFill>
                <a:latin typeface="Times New Roman"/>
                <a:ea typeface="Calibri"/>
                <a:cs typeface="Arial"/>
              </a:rPr>
              <a:t>Antitussive agents</a:t>
            </a:r>
            <a:endParaRPr lang="en-US" sz="2800" dirty="0">
              <a:ea typeface="Calibri"/>
              <a:cs typeface="Arial"/>
            </a:endParaRPr>
          </a:p>
          <a:p>
            <a:pPr algn="ctr">
              <a:spcAft>
                <a:spcPts val="0"/>
              </a:spcAft>
            </a:pPr>
            <a:r>
              <a:rPr lang="en-US" sz="2800" b="1" i="1" dirty="0">
                <a:solidFill>
                  <a:srgbClr val="C00000"/>
                </a:solidFill>
                <a:latin typeface="Times New Roman"/>
                <a:ea typeface="Calibri"/>
                <a:cs typeface="Arial"/>
              </a:rPr>
              <a:t> </a:t>
            </a:r>
            <a:endParaRPr lang="en-US" sz="2800" dirty="0">
              <a:ea typeface="Calibri"/>
              <a:cs typeface="Arial"/>
            </a:endParaRPr>
          </a:p>
          <a:p>
            <a:pPr>
              <a:spcAft>
                <a:spcPts val="0"/>
              </a:spcAft>
            </a:pPr>
            <a:r>
              <a:rPr lang="en-US" sz="2800" b="1" dirty="0">
                <a:latin typeface="Times New Roman"/>
                <a:ea typeface="Calibri"/>
                <a:cs typeface="Arial"/>
              </a:rPr>
              <a:t>Cough is a protective, physiological reflex that occurs in health as well as in disease. It is considered  as a mild symptom, occurs due to irritation of mucosa exciting the cough center causing bronchoconstriction followed by dilation due to disease and allergy.</a:t>
            </a:r>
            <a:endParaRPr lang="en-US" sz="2800" dirty="0">
              <a:ea typeface="Calibri"/>
              <a:cs typeface="Arial"/>
            </a:endParaRPr>
          </a:p>
          <a:p>
            <a:pPr>
              <a:spcAft>
                <a:spcPts val="0"/>
              </a:spcAft>
            </a:pPr>
            <a:r>
              <a:rPr lang="en-US" sz="2800" b="1" dirty="0">
                <a:latin typeface="Times New Roman"/>
                <a:ea typeface="Calibri"/>
                <a:cs typeface="Arial"/>
              </a:rPr>
              <a:t> </a:t>
            </a:r>
            <a:endParaRPr lang="en-US" sz="2800" dirty="0">
              <a:ea typeface="Calibri"/>
              <a:cs typeface="Arial"/>
            </a:endParaRPr>
          </a:p>
          <a:p>
            <a:pPr>
              <a:spcAft>
                <a:spcPts val="0"/>
              </a:spcAft>
            </a:pPr>
            <a:r>
              <a:rPr lang="en-US" sz="2800" b="1" dirty="0">
                <a:latin typeface="Times New Roman"/>
                <a:ea typeface="Calibri"/>
                <a:cs typeface="Arial"/>
              </a:rPr>
              <a:t>Among the agents that used in symptomatic control of cough are those that act by depressing the cough center located in the medulla. The more important and widely used ones are morphine, </a:t>
            </a:r>
            <a:r>
              <a:rPr lang="en-US" sz="2800" b="1" dirty="0" err="1">
                <a:latin typeface="Times New Roman"/>
                <a:ea typeface="Calibri"/>
                <a:cs typeface="Arial"/>
              </a:rPr>
              <a:t>hydromorphone</a:t>
            </a:r>
            <a:r>
              <a:rPr lang="en-US" sz="2800" b="1" dirty="0">
                <a:latin typeface="Times New Roman"/>
                <a:ea typeface="Calibri"/>
                <a:cs typeface="Arial"/>
              </a:rPr>
              <a:t>. Codeine, hydrocodone,  Methadone, and </a:t>
            </a:r>
            <a:r>
              <a:rPr lang="en-US" sz="2800" b="1" dirty="0" err="1">
                <a:latin typeface="Times New Roman"/>
                <a:ea typeface="Calibri"/>
                <a:cs typeface="Arial"/>
              </a:rPr>
              <a:t>levorphanol</a:t>
            </a:r>
            <a:r>
              <a:rPr lang="en-US" sz="2800" b="1" dirty="0">
                <a:latin typeface="Times New Roman"/>
                <a:ea typeface="Calibri"/>
                <a:cs typeface="Arial"/>
              </a:rPr>
              <a:t>, which are all narcotic agents.</a:t>
            </a:r>
            <a:endParaRPr lang="en-US" sz="2800" dirty="0">
              <a:ea typeface="Calibri"/>
              <a:cs typeface="Arial"/>
            </a:endParaRPr>
          </a:p>
        </p:txBody>
      </p:sp>
    </p:spTree>
    <p:extLst>
      <p:ext uri="{BB962C8B-B14F-4D97-AF65-F5344CB8AC3E}">
        <p14:creationId xmlns:p14="http://schemas.microsoft.com/office/powerpoint/2010/main" val="354834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10019" y="237726"/>
            <a:ext cx="8604448" cy="6620274"/>
          </a:xfrm>
          <a:prstGeom prst="rect">
            <a:avLst/>
          </a:prstGeom>
        </p:spPr>
        <p:txBody>
          <a:bodyPr wrap="square">
            <a:spAutoFit/>
          </a:bodyPr>
          <a:lstStyle/>
          <a:p>
            <a:pPr>
              <a:spcAft>
                <a:spcPts val="0"/>
              </a:spcAft>
            </a:pPr>
            <a:r>
              <a:rPr lang="en-US" sz="2800" b="1" dirty="0">
                <a:solidFill>
                  <a:srgbClr val="0070C0"/>
                </a:solidFill>
                <a:latin typeface="Times New Roman"/>
                <a:ea typeface="Calibri"/>
                <a:cs typeface="Arial"/>
              </a:rPr>
              <a:t>Many of the cough preparations contain various other ingredients in addition to the primary antitussive agent, like:-</a:t>
            </a:r>
            <a:endParaRPr lang="en-US" sz="2800" dirty="0">
              <a:ea typeface="Calibri"/>
              <a:cs typeface="Arial"/>
            </a:endParaRPr>
          </a:p>
          <a:p>
            <a:pPr>
              <a:spcAft>
                <a:spcPts val="0"/>
              </a:spcAft>
            </a:pPr>
            <a:r>
              <a:rPr lang="en-US" sz="2800" b="1" dirty="0">
                <a:latin typeface="Times New Roman"/>
                <a:ea typeface="Calibri"/>
                <a:cs typeface="Arial"/>
              </a:rPr>
              <a:t> </a:t>
            </a:r>
            <a:endParaRPr lang="en-US" sz="2800" dirty="0">
              <a:ea typeface="Calibri"/>
              <a:cs typeface="Arial"/>
            </a:endParaRPr>
          </a:p>
          <a:p>
            <a:pPr marL="342900" lvl="0" indent="-342900">
              <a:spcAft>
                <a:spcPts val="0"/>
              </a:spcAft>
              <a:buFont typeface="+mj-lt"/>
              <a:buAutoNum type="arabicPeriod"/>
            </a:pPr>
            <a:r>
              <a:rPr lang="en-US" sz="2800" b="1" dirty="0">
                <a:solidFill>
                  <a:srgbClr val="00B050"/>
                </a:solidFill>
                <a:latin typeface="Times New Roman"/>
                <a:ea typeface="Calibri"/>
                <a:cs typeface="Arial"/>
              </a:rPr>
              <a:t> Antihistamines, useful when the cause of the cough is allergic, (e.g., diphenhydramine) which have also central antitussive action.</a:t>
            </a:r>
            <a:endParaRPr lang="en-US" sz="2800" dirty="0">
              <a:ea typeface="Calibri"/>
              <a:cs typeface="Arial"/>
            </a:endParaRPr>
          </a:p>
          <a:p>
            <a:pPr marL="228600">
              <a:spcAft>
                <a:spcPts val="0"/>
              </a:spcAft>
            </a:pPr>
            <a:r>
              <a:rPr lang="en-US" sz="2800" b="1" dirty="0">
                <a:solidFill>
                  <a:srgbClr val="00B050"/>
                </a:solidFill>
                <a:latin typeface="Times New Roman"/>
                <a:ea typeface="Calibri"/>
                <a:cs typeface="Arial"/>
              </a:rPr>
              <a:t> </a:t>
            </a:r>
            <a:endParaRPr lang="en-US" sz="2800" dirty="0">
              <a:ea typeface="Calibri"/>
              <a:cs typeface="Arial"/>
            </a:endParaRPr>
          </a:p>
          <a:p>
            <a:pPr marL="342900" lvl="0" indent="-342900">
              <a:spcAft>
                <a:spcPts val="0"/>
              </a:spcAft>
              <a:buFont typeface="+mj-lt"/>
              <a:buAutoNum type="arabicPeriod"/>
            </a:pPr>
            <a:r>
              <a:rPr lang="en-US" sz="2800" b="1" dirty="0">
                <a:solidFill>
                  <a:srgbClr val="00B050"/>
                </a:solidFill>
                <a:latin typeface="Times New Roman"/>
                <a:ea typeface="Calibri"/>
                <a:cs typeface="Arial"/>
              </a:rPr>
              <a:t> bronchodilator activity, like ephedrine, methamphetamine. phenylpropanolamine. Isoproterenol, and </a:t>
            </a:r>
            <a:r>
              <a:rPr lang="en-US" sz="2800" b="1" dirty="0" err="1">
                <a:solidFill>
                  <a:srgbClr val="00B050"/>
                </a:solidFill>
                <a:latin typeface="Times New Roman"/>
                <a:ea typeface="Calibri"/>
                <a:cs typeface="Arial"/>
              </a:rPr>
              <a:t>isooctylamine</a:t>
            </a:r>
            <a:r>
              <a:rPr lang="en-US" sz="2800" b="1" dirty="0">
                <a:solidFill>
                  <a:srgbClr val="00B050"/>
                </a:solidFill>
                <a:latin typeface="Times New Roman"/>
                <a:ea typeface="Calibri"/>
                <a:cs typeface="Arial"/>
              </a:rPr>
              <a:t>.</a:t>
            </a:r>
            <a:endParaRPr lang="en-US" sz="2800" dirty="0">
              <a:ea typeface="Calibri"/>
              <a:cs typeface="Arial"/>
            </a:endParaRPr>
          </a:p>
          <a:p>
            <a:pPr>
              <a:spcAft>
                <a:spcPts val="0"/>
              </a:spcAft>
            </a:pPr>
            <a:r>
              <a:rPr lang="en-US" sz="2800" b="1" dirty="0">
                <a:solidFill>
                  <a:srgbClr val="00B050"/>
                </a:solidFill>
                <a:latin typeface="Times New Roman"/>
                <a:ea typeface="Calibri"/>
                <a:cs typeface="Arial"/>
              </a:rPr>
              <a:t> </a:t>
            </a:r>
            <a:endParaRPr lang="en-US" sz="2800" dirty="0">
              <a:ea typeface="Calibri"/>
              <a:cs typeface="Arial"/>
            </a:endParaRPr>
          </a:p>
          <a:p>
            <a:pPr marL="342900" lvl="0" indent="-342900">
              <a:spcAft>
                <a:spcPts val="0"/>
              </a:spcAft>
              <a:buFont typeface="+mj-lt"/>
              <a:buAutoNum type="arabicPeriod"/>
            </a:pPr>
            <a:r>
              <a:rPr lang="en-US" sz="2800" b="1" dirty="0">
                <a:solidFill>
                  <a:srgbClr val="00B050"/>
                </a:solidFill>
                <a:latin typeface="Times New Roman"/>
                <a:ea typeface="Calibri"/>
                <a:cs typeface="Arial"/>
              </a:rPr>
              <a:t> </a:t>
            </a:r>
            <a:r>
              <a:rPr lang="en-US" sz="2800" b="1" dirty="0" err="1">
                <a:solidFill>
                  <a:srgbClr val="00B050"/>
                </a:solidFill>
                <a:latin typeface="Times New Roman"/>
                <a:ea typeface="Calibri"/>
                <a:cs typeface="Arial"/>
              </a:rPr>
              <a:t>parasympatholytics</a:t>
            </a:r>
            <a:r>
              <a:rPr lang="en-US" sz="2800" b="1" dirty="0">
                <a:solidFill>
                  <a:srgbClr val="00B050"/>
                </a:solidFill>
                <a:latin typeface="Times New Roman"/>
                <a:ea typeface="Calibri"/>
                <a:cs typeface="Arial"/>
              </a:rPr>
              <a:t>. which help to dry secretions in the upper respiratory tract.</a:t>
            </a:r>
            <a:endParaRPr lang="en-US" sz="2800" dirty="0">
              <a:ea typeface="Calibri"/>
              <a:cs typeface="Arial"/>
            </a:endParaRPr>
          </a:p>
          <a:p>
            <a:pPr marL="457200">
              <a:lnSpc>
                <a:spcPct val="115000"/>
              </a:lnSpc>
              <a:spcAft>
                <a:spcPts val="1000"/>
              </a:spcAft>
            </a:pPr>
            <a:r>
              <a:rPr lang="en-US" sz="2800" b="1" i="1" dirty="0">
                <a:solidFill>
                  <a:srgbClr val="00B050"/>
                </a:solidFill>
                <a:latin typeface="Times New Roman"/>
                <a:ea typeface="Calibri"/>
                <a:cs typeface="Arial"/>
              </a:rPr>
              <a:t> </a:t>
            </a:r>
            <a:endParaRPr lang="en-US" sz="2800" dirty="0">
              <a:ea typeface="Calibri"/>
              <a:cs typeface="Arial"/>
            </a:endParaRPr>
          </a:p>
        </p:txBody>
      </p:sp>
    </p:spTree>
    <p:extLst>
      <p:ext uri="{BB962C8B-B14F-4D97-AF65-F5344CB8AC3E}">
        <p14:creationId xmlns:p14="http://schemas.microsoft.com/office/powerpoint/2010/main" val="4180499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9552" y="620688"/>
            <a:ext cx="1984839"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rgbClr val="C00000"/>
                </a:solidFill>
                <a:effectLst/>
                <a:latin typeface="Times New Roman" pitchFamily="18" charset="0"/>
                <a:ea typeface="Calibri" pitchFamily="34" charset="0"/>
                <a:cs typeface="+mj-cs"/>
              </a:rPr>
              <a:t>Products</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err="1" smtClean="0">
                <a:ln>
                  <a:noFill/>
                </a:ln>
                <a:solidFill>
                  <a:srgbClr val="00B050"/>
                </a:solidFill>
                <a:effectLst/>
                <a:latin typeface="Times New Roman" pitchFamily="18" charset="0"/>
                <a:ea typeface="Calibri" pitchFamily="34" charset="0"/>
                <a:cs typeface="+mj-cs"/>
              </a:rPr>
              <a:t>Noscapine</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625021418"/>
              </p:ext>
            </p:extLst>
          </p:nvPr>
        </p:nvGraphicFramePr>
        <p:xfrm>
          <a:off x="2627784" y="2132856"/>
          <a:ext cx="4494423" cy="4126954"/>
        </p:xfrm>
        <a:graphic>
          <a:graphicData uri="http://schemas.openxmlformats.org/presentationml/2006/ole">
            <mc:AlternateContent xmlns:mc="http://schemas.openxmlformats.org/markup-compatibility/2006">
              <mc:Choice xmlns:v="urn:schemas-microsoft-com:vml" Requires="v">
                <p:oleObj spid="_x0000_s86019" name="CS ChemDraw Drawing" r:id="rId3" imgW="2695575" imgH="2479167" progId="ChemDraw.Document.6.0">
                  <p:embed/>
                </p:oleObj>
              </mc:Choice>
              <mc:Fallback>
                <p:oleObj name="CS ChemDraw Drawing" r:id="rId3" imgW="2695575" imgH="247916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2132856"/>
                        <a:ext cx="4494423" cy="4126954"/>
                      </a:xfrm>
                      <a:prstGeom prst="rect">
                        <a:avLst/>
                      </a:prstGeom>
                      <a:noFill/>
                    </p:spPr>
                  </p:pic>
                </p:oleObj>
              </mc:Fallback>
            </mc:AlternateContent>
          </a:graphicData>
        </a:graphic>
      </p:graphicFrame>
    </p:spTree>
    <p:extLst>
      <p:ext uri="{BB962C8B-B14F-4D97-AF65-F5344CB8AC3E}">
        <p14:creationId xmlns:p14="http://schemas.microsoft.com/office/powerpoint/2010/main" val="4125961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443007"/>
            <a:ext cx="564911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Dextromethorphan </a:t>
            </a:r>
            <a:r>
              <a:rPr kumimoji="0" lang="en-US" sz="2800" b="1" i="0"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hydrobromide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676227471"/>
              </p:ext>
            </p:extLst>
          </p:nvPr>
        </p:nvGraphicFramePr>
        <p:xfrm>
          <a:off x="491300" y="1844824"/>
          <a:ext cx="8161399" cy="4446742"/>
        </p:xfrm>
        <a:graphic>
          <a:graphicData uri="http://schemas.openxmlformats.org/presentationml/2006/ole">
            <mc:AlternateContent xmlns:mc="http://schemas.openxmlformats.org/markup-compatibility/2006">
              <mc:Choice xmlns:v="urn:schemas-microsoft-com:vml" Requires="v">
                <p:oleObj spid="_x0000_s87044" name="CS ChemDraw Drawing" r:id="rId3" imgW="4619625" imgH="2514600" progId="ChemDraw.Document.6.0">
                  <p:embed/>
                </p:oleObj>
              </mc:Choice>
              <mc:Fallback>
                <p:oleObj name="CS ChemDraw Drawing" r:id="rId3" imgW="4619625" imgH="251460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300" y="1844824"/>
                        <a:ext cx="8161399" cy="4446742"/>
                      </a:xfrm>
                      <a:prstGeom prst="rect">
                        <a:avLst/>
                      </a:prstGeom>
                      <a:noFill/>
                    </p:spPr>
                  </p:pic>
                </p:oleObj>
              </mc:Fallback>
            </mc:AlternateContent>
          </a:graphicData>
        </a:graphic>
      </p:graphicFrame>
      <p:sp>
        <p:nvSpPr>
          <p:cNvPr id="4"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t/>
            </a:r>
            <a:br>
              <a:rPr kumimoji="0" lang="en-US" sz="1100" b="0" i="0" u="none" strike="noStrike" cap="none" normalizeH="0" baseline="0" smtClean="0">
                <a:ln>
                  <a:noFill/>
                </a:ln>
                <a:solidFill>
                  <a:schemeClr val="tx1"/>
                </a:solidFill>
                <a:effectLst/>
                <a:latin typeface="Arial" pitchFamily="34" charset="0"/>
                <a:ea typeface="Calibri"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17318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3828662666"/>
              </p:ext>
            </p:extLst>
          </p:nvPr>
        </p:nvGraphicFramePr>
        <p:xfrm>
          <a:off x="250825" y="188913"/>
          <a:ext cx="8316913" cy="6257925"/>
        </p:xfrm>
        <a:graphic>
          <a:graphicData uri="http://schemas.openxmlformats.org/presentationml/2006/ole">
            <mc:AlternateContent xmlns:mc="http://schemas.openxmlformats.org/markup-compatibility/2006">
              <mc:Choice xmlns:v="urn:schemas-microsoft-com:vml" Requires="v">
                <p:oleObj spid="_x0000_s77838" name="CS ChemDraw Drawing" r:id="rId3" imgW="6342557" imgH="4772602" progId="ChemDraw.Document.6.0">
                  <p:embed/>
                </p:oleObj>
              </mc:Choice>
              <mc:Fallback>
                <p:oleObj name="CS ChemDraw Drawing" r:id="rId3" imgW="6342557" imgH="4772602" progId="ChemDraw.Document.6.0">
                  <p:embed/>
                  <p:pic>
                    <p:nvPicPr>
                      <p:cNvPr id="0" name=""/>
                      <p:cNvPicPr/>
                      <p:nvPr/>
                    </p:nvPicPr>
                    <p:blipFill>
                      <a:blip r:embed="rId4"/>
                      <a:stretch>
                        <a:fillRect/>
                      </a:stretch>
                    </p:blipFill>
                    <p:spPr>
                      <a:xfrm>
                        <a:off x="250825" y="188913"/>
                        <a:ext cx="8316913" cy="6257925"/>
                      </a:xfrm>
                      <a:prstGeom prst="rect">
                        <a:avLst/>
                      </a:prstGeom>
                    </p:spPr>
                  </p:pic>
                </p:oleObj>
              </mc:Fallback>
            </mc:AlternateContent>
          </a:graphicData>
        </a:graphic>
      </p:graphicFrame>
    </p:spTree>
    <p:extLst>
      <p:ext uri="{BB962C8B-B14F-4D97-AF65-F5344CB8AC3E}">
        <p14:creationId xmlns:p14="http://schemas.microsoft.com/office/powerpoint/2010/main" val="3377600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63788"/>
            <a:ext cx="235032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1838325" algn="l"/>
              </a:tabLst>
            </a:pPr>
            <a:r>
              <a:rPr kumimoji="0" lang="en-US" sz="3200" b="1" i="0"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Benzonatate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373982119"/>
              </p:ext>
            </p:extLst>
          </p:nvPr>
        </p:nvGraphicFramePr>
        <p:xfrm>
          <a:off x="323528" y="2276872"/>
          <a:ext cx="8269077" cy="1898129"/>
        </p:xfrm>
        <a:graphic>
          <a:graphicData uri="http://schemas.openxmlformats.org/presentationml/2006/ole">
            <mc:AlternateContent xmlns:mc="http://schemas.openxmlformats.org/markup-compatibility/2006">
              <mc:Choice xmlns:v="urn:schemas-microsoft-com:vml" Requires="v">
                <p:oleObj spid="_x0000_s88067" name="CS ChemDraw Drawing" r:id="rId3" imgW="5688711" imgH="1302639" progId="ChemDraw.Document.6.0">
                  <p:embed/>
                </p:oleObj>
              </mc:Choice>
              <mc:Fallback>
                <p:oleObj name="CS ChemDraw Drawing" r:id="rId3" imgW="5688711" imgH="130263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2276872"/>
                        <a:ext cx="8269077" cy="1898129"/>
                      </a:xfrm>
                      <a:prstGeom prst="rect">
                        <a:avLst/>
                      </a:prstGeom>
                      <a:noFill/>
                    </p:spPr>
                  </p:pic>
                </p:oleObj>
              </mc:Fallback>
            </mc:AlternateContent>
          </a:graphicData>
        </a:graphic>
      </p:graphicFrame>
    </p:spTree>
    <p:extLst>
      <p:ext uri="{BB962C8B-B14F-4D97-AF65-F5344CB8AC3E}">
        <p14:creationId xmlns:p14="http://schemas.microsoft.com/office/powerpoint/2010/main" val="915010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548680"/>
            <a:ext cx="326884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3200" b="1" i="0" u="none" strike="noStrike" cap="none" normalizeH="0" baseline="0" dirty="0" err="1" smtClean="0">
                <a:ln>
                  <a:noFill/>
                </a:ln>
                <a:solidFill>
                  <a:srgbClr val="00B050"/>
                </a:solidFill>
                <a:effectLst/>
                <a:latin typeface="Times New Roman" pitchFamily="18" charset="0"/>
                <a:ea typeface="Calibri" pitchFamily="34" charset="0"/>
                <a:cs typeface="Times New Roman" pitchFamily="18" charset="0"/>
              </a:rPr>
              <a:t>Carbetapentane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534068461"/>
              </p:ext>
            </p:extLst>
          </p:nvPr>
        </p:nvGraphicFramePr>
        <p:xfrm>
          <a:off x="246063" y="2728913"/>
          <a:ext cx="8651875" cy="3033712"/>
        </p:xfrm>
        <a:graphic>
          <a:graphicData uri="http://schemas.openxmlformats.org/presentationml/2006/ole">
            <mc:AlternateContent xmlns:mc="http://schemas.openxmlformats.org/markup-compatibility/2006">
              <mc:Choice xmlns:v="urn:schemas-microsoft-com:vml" Requires="v">
                <p:oleObj spid="_x0000_s89092" name="CS ChemDraw Drawing" r:id="rId3" imgW="5209920" imgH="1823040" progId="ChemDraw.Document.6.0">
                  <p:embed/>
                </p:oleObj>
              </mc:Choice>
              <mc:Fallback>
                <p:oleObj name="CS ChemDraw Drawing" r:id="rId3" imgW="5209920" imgH="1823040" progId="ChemDraw.Document.6.0">
                  <p:embed/>
                  <p:pic>
                    <p:nvPicPr>
                      <p:cNvPr id="0" name="Object 1"/>
                      <p:cNvPicPr>
                        <a:picLocks noChangeAspect="1" noChangeArrowheads="1"/>
                      </p:cNvPicPr>
                      <p:nvPr/>
                    </p:nvPicPr>
                    <p:blipFill>
                      <a:blip r:embed="rId4"/>
                      <a:srcRect/>
                      <a:stretch>
                        <a:fillRect/>
                      </a:stretch>
                    </p:blipFill>
                    <p:spPr bwMode="auto">
                      <a:xfrm>
                        <a:off x="246063" y="2728913"/>
                        <a:ext cx="8651875" cy="3033712"/>
                      </a:xfrm>
                      <a:prstGeom prst="rect">
                        <a:avLst/>
                      </a:prstGeom>
                      <a:noFill/>
                    </p:spPr>
                  </p:pic>
                </p:oleObj>
              </mc:Fallback>
            </mc:AlternateContent>
          </a:graphicData>
        </a:graphic>
      </p:graphicFrame>
      <p:sp>
        <p:nvSpPr>
          <p:cNvPr id="4" name="Rectangle 3"/>
          <p:cNvSpPr>
            <a:spLocks noChangeArrowheads="1"/>
          </p:cNvSpPr>
          <p:nvPr/>
        </p:nvSpPr>
        <p:spPr bwMode="auto">
          <a:xfrm>
            <a:off x="0" y="1800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9697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44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20688"/>
            <a:ext cx="8208912" cy="4832092"/>
          </a:xfrm>
          <a:prstGeom prst="rect">
            <a:avLst/>
          </a:prstGeom>
        </p:spPr>
        <p:txBody>
          <a:bodyPr wrap="square">
            <a:spAutoFit/>
          </a:bodyPr>
          <a:lstStyle/>
          <a:p>
            <a:pPr>
              <a:spcAft>
                <a:spcPts val="0"/>
              </a:spcAft>
            </a:pPr>
            <a:r>
              <a:rPr lang="en-US" sz="2800" b="1" dirty="0">
                <a:solidFill>
                  <a:srgbClr val="FF0000"/>
                </a:solidFill>
                <a:latin typeface="Times New Roman"/>
                <a:ea typeface="Calibri"/>
                <a:cs typeface="+mj-cs"/>
              </a:rPr>
              <a:t>Beckett and </a:t>
            </a:r>
            <a:r>
              <a:rPr lang="en-US" sz="2800" b="1" dirty="0" err="1">
                <a:solidFill>
                  <a:srgbClr val="FF0000"/>
                </a:solidFill>
                <a:latin typeface="Times New Roman"/>
                <a:ea typeface="Calibri"/>
                <a:cs typeface="+mj-cs"/>
              </a:rPr>
              <a:t>Casy</a:t>
            </a:r>
            <a:r>
              <a:rPr lang="en-US" sz="2800" b="1" dirty="0">
                <a:solidFill>
                  <a:srgbClr val="FF0000"/>
                </a:solidFill>
                <a:latin typeface="Times New Roman"/>
                <a:ea typeface="Calibri"/>
                <a:cs typeface="+mj-cs"/>
              </a:rPr>
              <a:t> hypothesis</a:t>
            </a:r>
            <a:endParaRPr lang="en-US" sz="2800" dirty="0">
              <a:ea typeface="Calibri"/>
              <a:cs typeface="+mj-cs"/>
            </a:endParaRPr>
          </a:p>
          <a:p>
            <a:pPr>
              <a:spcAft>
                <a:spcPts val="0"/>
              </a:spcAft>
            </a:pPr>
            <a:r>
              <a:rPr lang="en-US" sz="2800" b="1" dirty="0">
                <a:latin typeface="Times New Roman"/>
                <a:ea typeface="Calibri"/>
                <a:cs typeface="+mj-cs"/>
              </a:rPr>
              <a:t> They initially noted that the more active enantiomers of the methadone- and </a:t>
            </a:r>
            <a:r>
              <a:rPr lang="en-US" sz="2800" b="1" dirty="0" err="1">
                <a:latin typeface="Times New Roman"/>
                <a:ea typeface="Calibri"/>
                <a:cs typeface="+mj-cs"/>
              </a:rPr>
              <a:t>thiambutene</a:t>
            </a:r>
            <a:r>
              <a:rPr lang="en-US" sz="2800" b="1" dirty="0">
                <a:latin typeface="Times New Roman"/>
                <a:ea typeface="Calibri"/>
                <a:cs typeface="+mj-cs"/>
              </a:rPr>
              <a:t>-type analgesics were related configurationally to (R)-alanine. This suggested to them that a </a:t>
            </a:r>
            <a:r>
              <a:rPr lang="en-US" sz="2800" b="1" dirty="0" err="1">
                <a:latin typeface="Times New Roman"/>
                <a:ea typeface="Calibri"/>
                <a:cs typeface="+mj-cs"/>
              </a:rPr>
              <a:t>stereoselective</a:t>
            </a:r>
            <a:r>
              <a:rPr lang="en-US" sz="2800" b="1" dirty="0">
                <a:latin typeface="Times New Roman"/>
                <a:ea typeface="Calibri"/>
                <a:cs typeface="+mj-cs"/>
              </a:rPr>
              <a:t> fit at a receptor could be involved in analgesic activity. </a:t>
            </a:r>
            <a:endParaRPr lang="en-US" sz="2800" dirty="0">
              <a:ea typeface="Calibri"/>
              <a:cs typeface="+mj-cs"/>
            </a:endParaRPr>
          </a:p>
          <a:p>
            <a:r>
              <a:rPr lang="en-US" sz="2800" b="1" dirty="0">
                <a:latin typeface="Times New Roman"/>
                <a:ea typeface="Calibri"/>
                <a:cs typeface="+mj-cs"/>
              </a:rPr>
              <a:t>To depict the dimensions of an analgesic receptor, they selected morphine (because of its </a:t>
            </a:r>
            <a:r>
              <a:rPr lang="en-US" sz="2800" b="1" dirty="0" err="1">
                <a:latin typeface="Times New Roman"/>
                <a:ea typeface="Calibri"/>
                <a:cs typeface="+mj-cs"/>
              </a:rPr>
              <a:t>semirigidity</a:t>
            </a:r>
            <a:r>
              <a:rPr lang="en-US" sz="2800" b="1" dirty="0">
                <a:latin typeface="Times New Roman"/>
                <a:ea typeface="Calibri"/>
                <a:cs typeface="+mj-cs"/>
              </a:rPr>
              <a:t> and high activity) to give them information about the receptor</a:t>
            </a:r>
            <a:endParaRPr lang="ar-IQ" sz="2800" dirty="0">
              <a:cs typeface="+mj-cs"/>
            </a:endParaRPr>
          </a:p>
        </p:txBody>
      </p:sp>
    </p:spTree>
    <p:extLst>
      <p:ext uri="{BB962C8B-B14F-4D97-AF65-F5344CB8AC3E}">
        <p14:creationId xmlns:p14="http://schemas.microsoft.com/office/powerpoint/2010/main" val="3261234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كائن 2"/>
          <p:cNvGraphicFramePr>
            <a:graphicFrameLocks noChangeAspect="1"/>
          </p:cNvGraphicFramePr>
          <p:nvPr>
            <p:extLst>
              <p:ext uri="{D42A27DB-BD31-4B8C-83A1-F6EECF244321}">
                <p14:modId xmlns:p14="http://schemas.microsoft.com/office/powerpoint/2010/main" val="2228406630"/>
              </p:ext>
            </p:extLst>
          </p:nvPr>
        </p:nvGraphicFramePr>
        <p:xfrm>
          <a:off x="323850" y="188913"/>
          <a:ext cx="8631238" cy="6537325"/>
        </p:xfrm>
        <a:graphic>
          <a:graphicData uri="http://schemas.openxmlformats.org/presentationml/2006/ole">
            <mc:AlternateContent xmlns:mc="http://schemas.openxmlformats.org/markup-compatibility/2006">
              <mc:Choice xmlns:v="urn:schemas-microsoft-com:vml" Requires="v">
                <p:oleObj spid="_x0000_s78861" name="CS ChemDraw Drawing" r:id="rId3" imgW="6217741" imgH="4710008" progId="ChemDraw.Document.6.0">
                  <p:embed/>
                </p:oleObj>
              </mc:Choice>
              <mc:Fallback>
                <p:oleObj name="CS ChemDraw Drawing" r:id="rId3" imgW="6217741" imgH="4710008" progId="ChemDraw.Document.6.0">
                  <p:embed/>
                  <p:pic>
                    <p:nvPicPr>
                      <p:cNvPr id="0" name=""/>
                      <p:cNvPicPr/>
                      <p:nvPr/>
                    </p:nvPicPr>
                    <p:blipFill>
                      <a:blip r:embed="rId4"/>
                      <a:stretch>
                        <a:fillRect/>
                      </a:stretch>
                    </p:blipFill>
                    <p:spPr>
                      <a:xfrm>
                        <a:off x="323850" y="188913"/>
                        <a:ext cx="8631238" cy="6537325"/>
                      </a:xfrm>
                      <a:prstGeom prst="rect">
                        <a:avLst/>
                      </a:prstGeom>
                    </p:spPr>
                  </p:pic>
                </p:oleObj>
              </mc:Fallback>
            </mc:AlternateContent>
          </a:graphicData>
        </a:graphic>
      </p:graphicFrame>
    </p:spTree>
    <p:extLst>
      <p:ext uri="{BB962C8B-B14F-4D97-AF65-F5344CB8AC3E}">
        <p14:creationId xmlns:p14="http://schemas.microsoft.com/office/powerpoint/2010/main" val="125778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629380162"/>
              </p:ext>
            </p:extLst>
          </p:nvPr>
        </p:nvGraphicFramePr>
        <p:xfrm>
          <a:off x="755576" y="404664"/>
          <a:ext cx="7700223" cy="5869584"/>
        </p:xfrm>
        <a:graphic>
          <a:graphicData uri="http://schemas.openxmlformats.org/presentationml/2006/ole">
            <mc:AlternateContent xmlns:mc="http://schemas.openxmlformats.org/markup-compatibility/2006">
              <mc:Choice xmlns:v="urn:schemas-microsoft-com:vml" Requires="v">
                <p:oleObj spid="_x0000_s79882" name="CS ChemDraw Drawing" r:id="rId3" imgW="4660185" imgH="3553528" progId="ChemDraw.Document.6.0">
                  <p:embed/>
                </p:oleObj>
              </mc:Choice>
              <mc:Fallback>
                <p:oleObj name="CS ChemDraw Drawing" r:id="rId3" imgW="4660185" imgH="3553528" progId="ChemDraw.Document.6.0">
                  <p:embed/>
                  <p:pic>
                    <p:nvPicPr>
                      <p:cNvPr id="0" name=""/>
                      <p:cNvPicPr/>
                      <p:nvPr/>
                    </p:nvPicPr>
                    <p:blipFill>
                      <a:blip r:embed="rId4"/>
                      <a:stretch>
                        <a:fillRect/>
                      </a:stretch>
                    </p:blipFill>
                    <p:spPr>
                      <a:xfrm>
                        <a:off x="755576" y="404664"/>
                        <a:ext cx="7700223" cy="5869584"/>
                      </a:xfrm>
                      <a:prstGeom prst="rect">
                        <a:avLst/>
                      </a:prstGeom>
                    </p:spPr>
                  </p:pic>
                </p:oleObj>
              </mc:Fallback>
            </mc:AlternateContent>
          </a:graphicData>
        </a:graphic>
      </p:graphicFrame>
    </p:spTree>
    <p:extLst>
      <p:ext uri="{BB962C8B-B14F-4D97-AF65-F5344CB8AC3E}">
        <p14:creationId xmlns:p14="http://schemas.microsoft.com/office/powerpoint/2010/main" val="29120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3721196920"/>
              </p:ext>
            </p:extLst>
          </p:nvPr>
        </p:nvGraphicFramePr>
        <p:xfrm>
          <a:off x="192755" y="736476"/>
          <a:ext cx="8758489" cy="6121524"/>
        </p:xfrm>
        <a:graphic>
          <a:graphicData uri="http://schemas.openxmlformats.org/presentationml/2006/ole">
            <mc:AlternateContent xmlns:mc="http://schemas.openxmlformats.org/markup-compatibility/2006">
              <mc:Choice xmlns:v="urn:schemas-microsoft-com:vml" Requires="v">
                <p:oleObj spid="_x0000_s80902" name="CS ChemDraw Drawing" r:id="rId3" imgW="5682615" imgH="3974211" progId="ChemDraw.Document.6.0">
                  <p:embed/>
                </p:oleObj>
              </mc:Choice>
              <mc:Fallback>
                <p:oleObj name="CS ChemDraw Drawing" r:id="rId3" imgW="5682615" imgH="3974211"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755" y="736476"/>
                        <a:ext cx="8758489" cy="6121524"/>
                      </a:xfrm>
                      <a:prstGeom prst="rect">
                        <a:avLst/>
                      </a:prstGeom>
                      <a:noFill/>
                    </p:spPr>
                  </p:pic>
                </p:oleObj>
              </mc:Fallback>
            </mc:AlternateContent>
          </a:graphicData>
        </a:graphic>
      </p:graphicFrame>
    </p:spTree>
    <p:extLst>
      <p:ext uri="{BB962C8B-B14F-4D97-AF65-F5344CB8AC3E}">
        <p14:creationId xmlns:p14="http://schemas.microsoft.com/office/powerpoint/2010/main" val="150683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08720"/>
            <a:ext cx="8604448" cy="5262979"/>
          </a:xfrm>
          <a:prstGeom prst="rect">
            <a:avLst/>
          </a:prstGeom>
        </p:spPr>
        <p:txBody>
          <a:bodyPr wrap="square">
            <a:spAutoFit/>
          </a:bodyPr>
          <a:lstStyle/>
          <a:p>
            <a:pPr>
              <a:spcAft>
                <a:spcPts val="0"/>
              </a:spcAft>
            </a:pPr>
            <a:r>
              <a:rPr lang="en-US" sz="2800" b="1" dirty="0">
                <a:solidFill>
                  <a:srgbClr val="002060"/>
                </a:solidFill>
                <a:latin typeface="Times New Roman"/>
                <a:ea typeface="Calibri"/>
                <a:cs typeface="Arial"/>
              </a:rPr>
              <a:t>The essential features for the  proper receptor fit are:-</a:t>
            </a:r>
            <a:endParaRPr lang="en-US" sz="2800" dirty="0">
              <a:ea typeface="Calibri"/>
              <a:cs typeface="Arial"/>
            </a:endParaRPr>
          </a:p>
          <a:p>
            <a:pPr marL="342900" lvl="0" indent="-342900">
              <a:spcAft>
                <a:spcPts val="0"/>
              </a:spcAft>
              <a:buFont typeface="+mj-lt"/>
              <a:buAutoNum type="arabicPeriod"/>
            </a:pPr>
            <a:r>
              <a:rPr lang="en-US" sz="2800" b="1" dirty="0">
                <a:latin typeface="Times New Roman"/>
                <a:ea typeface="Calibri"/>
                <a:cs typeface="Arial"/>
              </a:rPr>
              <a:t>A basic center able to associate with an anionic site on the receptor surface.</a:t>
            </a:r>
            <a:endParaRPr lang="en-US" sz="2800" dirty="0">
              <a:ea typeface="Calibri"/>
              <a:cs typeface="Arial"/>
            </a:endParaRPr>
          </a:p>
          <a:p>
            <a:pPr marL="457200">
              <a:spcAft>
                <a:spcPts val="0"/>
              </a:spcAft>
            </a:pPr>
            <a:r>
              <a:rPr lang="en-US" sz="2800" b="1" dirty="0">
                <a:latin typeface="Times New Roman"/>
                <a:ea typeface="Calibri"/>
                <a:cs typeface="Arial"/>
              </a:rPr>
              <a:t> </a:t>
            </a:r>
            <a:endParaRPr lang="en-US" sz="2800" dirty="0">
              <a:ea typeface="Calibri"/>
              <a:cs typeface="Arial"/>
            </a:endParaRPr>
          </a:p>
          <a:p>
            <a:pPr marL="342900" lvl="0" indent="-342900">
              <a:spcAft>
                <a:spcPts val="0"/>
              </a:spcAft>
              <a:buFont typeface="+mj-lt"/>
              <a:buAutoNum type="arabicPeriod"/>
            </a:pPr>
            <a:r>
              <a:rPr lang="en-US" sz="2800" b="1" dirty="0">
                <a:latin typeface="Times New Roman"/>
                <a:ea typeface="Calibri"/>
                <a:cs typeface="Arial"/>
              </a:rPr>
              <a:t>A flat aromatic structure, coplanar with the basic center, allowing van der Waals bonding to a flat surface on the receptor site to reinforce the ionic bond.</a:t>
            </a:r>
            <a:endParaRPr lang="en-US" sz="2800" dirty="0">
              <a:ea typeface="Calibri"/>
              <a:cs typeface="Arial"/>
            </a:endParaRPr>
          </a:p>
          <a:p>
            <a:pPr>
              <a:spcAft>
                <a:spcPts val="0"/>
              </a:spcAft>
            </a:pPr>
            <a:r>
              <a:rPr lang="en-US" sz="2800" b="1" dirty="0">
                <a:latin typeface="Times New Roman"/>
                <a:ea typeface="Calibri"/>
                <a:cs typeface="Arial"/>
              </a:rPr>
              <a:t> </a:t>
            </a:r>
            <a:endParaRPr lang="en-US" sz="2800" dirty="0">
              <a:ea typeface="Calibri"/>
              <a:cs typeface="Arial"/>
            </a:endParaRPr>
          </a:p>
          <a:p>
            <a:pPr marL="342900" lvl="0" indent="-342900">
              <a:spcAft>
                <a:spcPts val="0"/>
              </a:spcAft>
              <a:buFont typeface="+mj-lt"/>
              <a:buAutoNum type="arabicPeriod"/>
            </a:pPr>
            <a:r>
              <a:rPr lang="en-US" sz="2800" b="1" dirty="0">
                <a:latin typeface="Times New Roman"/>
                <a:ea typeface="Calibri"/>
                <a:cs typeface="Arial"/>
              </a:rPr>
              <a:t> A suitably positioned projecting hydrocarbon moiety forming a three-dimensional geometric pattern with the basic center and the flat aromatic structure.</a:t>
            </a:r>
            <a:endParaRPr lang="en-US" sz="2800" dirty="0">
              <a:ea typeface="Calibri"/>
              <a:cs typeface="Arial"/>
            </a:endParaRPr>
          </a:p>
        </p:txBody>
      </p:sp>
    </p:spTree>
    <p:extLst>
      <p:ext uri="{BB962C8B-B14F-4D97-AF65-F5344CB8AC3E}">
        <p14:creationId xmlns:p14="http://schemas.microsoft.com/office/powerpoint/2010/main" val="426915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32591" y="399097"/>
            <a:ext cx="8856983"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Difficulties of accepting Beckett and </a:t>
            </a:r>
            <a:r>
              <a:rPr kumimoji="0" lang="en-US" sz="2800" b="1" i="0" u="none" strike="noStrike" cap="none" normalizeH="0" baseline="0" dirty="0" err="1" smtClean="0">
                <a:ln>
                  <a:noFill/>
                </a:ln>
                <a:solidFill>
                  <a:srgbClr val="0070C0"/>
                </a:solidFill>
                <a:effectLst/>
                <a:latin typeface="Times New Roman" pitchFamily="18" charset="0"/>
                <a:ea typeface="Calibri" pitchFamily="34" charset="0"/>
                <a:cs typeface="Times New Roman" pitchFamily="18" charset="0"/>
              </a:rPr>
              <a:t>Casy</a:t>
            </a:r>
            <a:r>
              <a:rPr kumimoji="0" lang="en-US"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hypothesis:-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more active enantiomer of α-</a:t>
            </a:r>
            <a:r>
              <a:rPr kumimoji="0" lang="en-US" sz="28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methadol</a:t>
            </a: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is not related configurationally to (R) alanine,  in contrast with the methadone and </a:t>
            </a:r>
            <a:r>
              <a:rPr kumimoji="0" lang="en-US" sz="28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thiambutene</a:t>
            </a: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series. This is also true for the </a:t>
            </a:r>
            <a:r>
              <a:rPr kumimoji="0" lang="en-US" sz="28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carbethoxy</a:t>
            </a: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analogue of methadone and for </a:t>
            </a:r>
            <a:r>
              <a:rPr kumimoji="0" lang="en-US" sz="28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diampromide</a:t>
            </a: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and its analogues.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074057384"/>
              </p:ext>
            </p:extLst>
          </p:nvPr>
        </p:nvGraphicFramePr>
        <p:xfrm>
          <a:off x="309804" y="3789040"/>
          <a:ext cx="8690184" cy="2051620"/>
        </p:xfrm>
        <a:graphic>
          <a:graphicData uri="http://schemas.openxmlformats.org/presentationml/2006/ole">
            <mc:AlternateContent xmlns:mc="http://schemas.openxmlformats.org/markup-compatibility/2006">
              <mc:Choice xmlns:v="urn:schemas-microsoft-com:vml" Requires="v">
                <p:oleObj spid="_x0000_s81927" name="CS ChemDraw Drawing" r:id="rId3" imgW="9712218" imgH="2283926" progId="ChemDraw.Document.6.0">
                  <p:embed/>
                </p:oleObj>
              </mc:Choice>
              <mc:Fallback>
                <p:oleObj name="CS ChemDraw Drawing" r:id="rId3" imgW="9712218" imgH="2283926" progId="ChemDraw.Document.6.0">
                  <p:embed/>
                  <p:pic>
                    <p:nvPicPr>
                      <p:cNvPr id="0" name="Object 1"/>
                      <p:cNvPicPr>
                        <a:picLocks noChangeAspect="1" noChangeArrowheads="1"/>
                      </p:cNvPicPr>
                      <p:nvPr/>
                    </p:nvPicPr>
                    <p:blipFill>
                      <a:blip r:embed="rId4"/>
                      <a:srcRect/>
                      <a:stretch>
                        <a:fillRect/>
                      </a:stretch>
                    </p:blipFill>
                    <p:spPr bwMode="auto">
                      <a:xfrm>
                        <a:off x="309804" y="3789040"/>
                        <a:ext cx="8690184" cy="2051620"/>
                      </a:xfrm>
                      <a:prstGeom prst="rect">
                        <a:avLst/>
                      </a:prstGeom>
                      <a:noFill/>
                    </p:spPr>
                  </p:pic>
                </p:oleObj>
              </mc:Fallback>
            </mc:AlternateContent>
          </a:graphicData>
        </a:graphic>
      </p:graphicFrame>
      <p:sp>
        <p:nvSpPr>
          <p:cNvPr id="4" name="Rectangle 3"/>
          <p:cNvSpPr>
            <a:spLocks noChangeArrowheads="1"/>
          </p:cNvSpPr>
          <p:nvPr/>
        </p:nvSpPr>
        <p:spPr bwMode="auto">
          <a:xfrm>
            <a:off x="457200" y="1647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2231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4419" y="476672"/>
            <a:ext cx="8856984"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Char char="•"/>
              <a:tabLst/>
            </a:pPr>
            <a:r>
              <a:rPr kumimoji="0" lang="en-US" sz="1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phenyl ring at the 4 position of the </a:t>
            </a:r>
            <a:r>
              <a:rPr kumimoji="0" lang="en-US" sz="2800" b="1"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piperidine</a:t>
            </a:r>
            <a:r>
              <a:rPr kumimoji="0" lang="en-US"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moiety should be in the axial orientation for maximum activity according to this hypothesis, but compound with equatorial phenyl group, also possesses activity equal to that of morphine, so that the axial orientation is not necessary for receptor fit requirement, like the following compound.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4037750985"/>
              </p:ext>
            </p:extLst>
          </p:nvPr>
        </p:nvGraphicFramePr>
        <p:xfrm>
          <a:off x="1907704" y="4077072"/>
          <a:ext cx="5463960" cy="1677348"/>
        </p:xfrm>
        <a:graphic>
          <a:graphicData uri="http://schemas.openxmlformats.org/presentationml/2006/ole">
            <mc:AlternateContent xmlns:mc="http://schemas.openxmlformats.org/markup-compatibility/2006">
              <mc:Choice xmlns:v="urn:schemas-microsoft-com:vml" Requires="v">
                <p:oleObj spid="_x0000_s82949" name="CS ChemDraw Drawing" r:id="rId3" imgW="2691114" imgH="822394" progId="ChemDraw.Document.6.0">
                  <p:embed/>
                </p:oleObj>
              </mc:Choice>
              <mc:Fallback>
                <p:oleObj name="CS ChemDraw Drawing" r:id="rId3" imgW="2691114" imgH="822394" progId="ChemDraw.Document.6.0">
                  <p:embed/>
                  <p:pic>
                    <p:nvPicPr>
                      <p:cNvPr id="0" name="Object 1"/>
                      <p:cNvPicPr>
                        <a:picLocks noChangeAspect="1" noChangeArrowheads="1"/>
                      </p:cNvPicPr>
                      <p:nvPr/>
                    </p:nvPicPr>
                    <p:blipFill>
                      <a:blip r:embed="rId4"/>
                      <a:srcRect/>
                      <a:stretch>
                        <a:fillRect/>
                      </a:stretch>
                    </p:blipFill>
                    <p:spPr bwMode="auto">
                      <a:xfrm>
                        <a:off x="1907704" y="4077072"/>
                        <a:ext cx="5463960" cy="1677348"/>
                      </a:xfrm>
                      <a:prstGeom prst="rect">
                        <a:avLst/>
                      </a:prstGeom>
                      <a:noFill/>
                    </p:spPr>
                  </p:pic>
                </p:oleObj>
              </mc:Fallback>
            </mc:AlternateContent>
          </a:graphicData>
        </a:graphic>
      </p:graphicFrame>
    </p:spTree>
    <p:extLst>
      <p:ext uri="{BB962C8B-B14F-4D97-AF65-F5344CB8AC3E}">
        <p14:creationId xmlns:p14="http://schemas.microsoft.com/office/powerpoint/2010/main" val="3661107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3127</TotalTime>
  <Words>546</Words>
  <Application>Microsoft Office PowerPoint</Application>
  <PresentationFormat>عرض على الشاشة (3:4)‏</PresentationFormat>
  <Paragraphs>62</Paragraphs>
  <Slides>22</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22</vt:i4>
      </vt:variant>
    </vt:vector>
  </HeadingPairs>
  <TitlesOfParts>
    <vt:vector size="24"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114</cp:revision>
  <dcterms:created xsi:type="dcterms:W3CDTF">2014-10-12T05:31:15Z</dcterms:created>
  <dcterms:modified xsi:type="dcterms:W3CDTF">2018-11-10T16:48:43Z</dcterms:modified>
</cp:coreProperties>
</file>